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6" r:id="rId3"/>
    <p:sldId id="297" r:id="rId4"/>
    <p:sldId id="299" r:id="rId5"/>
    <p:sldId id="300" r:id="rId6"/>
    <p:sldId id="302" r:id="rId7"/>
    <p:sldId id="309" r:id="rId8"/>
    <p:sldId id="304" r:id="rId9"/>
    <p:sldId id="324" r:id="rId10"/>
    <p:sldId id="306" r:id="rId11"/>
    <p:sldId id="307" r:id="rId12"/>
    <p:sldId id="308" r:id="rId13"/>
    <p:sldId id="325" r:id="rId14"/>
    <p:sldId id="310" r:id="rId15"/>
    <p:sldId id="293" r:id="rId16"/>
  </p:sldIdLst>
  <p:sldSz cx="100806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35E"/>
    <a:srgbClr val="29B9A6"/>
    <a:srgbClr val="F47264"/>
    <a:srgbClr val="84CBC5"/>
    <a:srgbClr val="144C74"/>
    <a:srgbClr val="1B6AA3"/>
    <a:srgbClr val="FFC20F"/>
    <a:srgbClr val="14507A"/>
    <a:srgbClr val="45B2A8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>
        <p:scale>
          <a:sx n="90" d="100"/>
          <a:sy n="90" d="100"/>
        </p:scale>
        <p:origin x="-2370" y="-630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A53B-994A-4AFF-83BD-DE939D247CF9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A590-EB6E-4412-92DA-A788123DC6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1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0078" y="1122363"/>
            <a:ext cx="75604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3947" y="365125"/>
            <a:ext cx="217363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043" y="365125"/>
            <a:ext cx="6394896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793" y="1709739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7793" y="4589464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365126"/>
            <a:ext cx="8694539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3316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3316" y="2505075"/>
            <a:ext cx="428557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3043" y="365126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3043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9207" y="6356351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19441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4644790" y="795820"/>
            <a:ext cx="3354928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03054" y="4981063"/>
            <a:ext cx="594847" cy="1206170"/>
            <a:chOff x="9988518" y="4007302"/>
            <a:chExt cx="1257291" cy="1880858"/>
          </a:xfrm>
        </p:grpSpPr>
        <p:sp>
          <p:nvSpPr>
            <p:cNvPr id="20" name="等腰三角形 19"/>
            <p:cNvSpPr/>
            <p:nvPr/>
          </p:nvSpPr>
          <p:spPr>
            <a:xfrm rot="13945919">
              <a:off x="10303310" y="4034318"/>
              <a:ext cx="391729" cy="337697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8598772">
              <a:off x="10372801" y="5007513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8598772">
              <a:off x="10879854" y="4946293"/>
              <a:ext cx="266912" cy="230096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7938589">
              <a:off x="9932817" y="4575168"/>
              <a:ext cx="1368693" cy="1257291"/>
              <a:chOff x="1145739" y="762009"/>
              <a:chExt cx="1001675" cy="920146"/>
            </a:xfrm>
          </p:grpSpPr>
          <p:sp>
            <p:nvSpPr>
              <p:cNvPr id="48" name="等腰三角形 47"/>
              <p:cNvSpPr/>
              <p:nvPr/>
            </p:nvSpPr>
            <p:spPr>
              <a:xfrm rot="1020767">
                <a:off x="1286833" y="792672"/>
                <a:ext cx="860581" cy="741879"/>
              </a:xfrm>
              <a:prstGeom prst="triangle">
                <a:avLst/>
              </a:prstGeom>
              <a:noFill/>
              <a:ln>
                <a:solidFill>
                  <a:srgbClr val="FFC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FFC20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8818926">
                <a:off x="1145739" y="136078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18818926">
                <a:off x="1787028" y="762009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8818926">
                <a:off x="1971488" y="159810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 rot="13953573">
            <a:off x="2322941" y="4881447"/>
            <a:ext cx="848663" cy="644581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31399" y="1988779"/>
            <a:ext cx="2581711" cy="2781980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5175445" y="1818313"/>
            <a:ext cx="2581711" cy="2457026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8D3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4672" y="565770"/>
            <a:ext cx="2561043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1526661" y="2715546"/>
            <a:ext cx="73342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楼道人体感应灯</a:t>
            </a:r>
          </a:p>
          <a:p>
            <a:pPr algn="ctr"/>
            <a:r>
              <a:rPr lang="zh-CN" altLang="en-US" sz="5400" b="1" spc="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41573" y="5530697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——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温州市 职业中等专业学校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41" y="1556792"/>
            <a:ext cx="7065160" cy="471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-10501" y="587119"/>
            <a:ext cx="6974827" cy="520091"/>
            <a:chOff x="-12700" y="587118"/>
            <a:chExt cx="8435696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7" y="600941"/>
              <a:ext cx="782664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元件认知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制作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人体红外传感器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8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4" descr="1-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12" y="1838469"/>
            <a:ext cx="580686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-10501" y="587119"/>
            <a:ext cx="6762175" cy="520091"/>
            <a:chOff x="-12700" y="587118"/>
            <a:chExt cx="8178504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7" y="600941"/>
              <a:ext cx="756945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元件认知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制作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人体红外传感器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9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79" y="2348880"/>
            <a:ext cx="8097861" cy="29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-10501" y="587119"/>
            <a:ext cx="6538892" cy="520091"/>
            <a:chOff x="-12700" y="587118"/>
            <a:chExt cx="7908455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7" y="600941"/>
              <a:ext cx="7299408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代码认知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制作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人体红外传感器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11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1125278" y="1775637"/>
            <a:ext cx="8035197" cy="4540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“制作楼道人体感应灯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人体红外传感器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）利用人体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红外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传感器控制</a:t>
            </a:r>
            <a:r>
              <a:rPr lang="en-US" altLang="zh-CN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灯亮</a:t>
            </a:r>
            <a:r>
              <a:rPr lang="en-US" altLang="zh-CN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事项：</a:t>
            </a:r>
          </a:p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）连接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的针脚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编号：数字针脚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模拟针脚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Arduino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板和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电脑要正确连接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0501" y="587119"/>
            <a:ext cx="2267684" cy="520091"/>
            <a:chOff x="-12700" y="587118"/>
            <a:chExt cx="2742648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9" y="600942"/>
              <a:ext cx="213359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课堂总结</a:t>
              </a:r>
              <a:endParaRPr lang="zh-CN" altLang="en-US" sz="3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52" y="1872648"/>
            <a:ext cx="1321920" cy="11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1690315" y="2816696"/>
            <a:ext cx="7119275" cy="160953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一款红外感应报警器，当有人进入某区域时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红灯自动报警，同时蜂鸣器自动响起，直到人员离开为止。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0501" y="587119"/>
            <a:ext cx="2267684" cy="520091"/>
            <a:chOff x="-12700" y="587118"/>
            <a:chExt cx="2742648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9" y="600942"/>
              <a:ext cx="213359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任务进阶</a:t>
              </a:r>
              <a:endParaRPr lang="zh-CN" altLang="en-US" sz="3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008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067932" y="2664709"/>
            <a:ext cx="3988505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8000" spc="90" noProof="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下课</a:t>
            </a:r>
            <a:endParaRPr kumimoji="0" lang="en-US" sz="80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63607" y="1705700"/>
            <a:ext cx="8568531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、有这样一个公司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marL="0" indent="0">
              <a:buNone/>
            </a:pP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1999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年在杭州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创立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7" y="3429002"/>
            <a:ext cx="4967621" cy="2764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12" y="1700810"/>
            <a:ext cx="3312554" cy="437194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10500" y="354721"/>
            <a:ext cx="4954640" cy="984885"/>
            <a:chOff x="-12700" y="354720"/>
            <a:chExt cx="3787257" cy="984885"/>
          </a:xfrm>
        </p:grpSpPr>
        <p:sp>
          <p:nvSpPr>
            <p:cNvPr id="7" name="文本框 14"/>
            <p:cNvSpPr txBox="1"/>
            <p:nvPr/>
          </p:nvSpPr>
          <p:spPr>
            <a:xfrm>
              <a:off x="596348" y="354720"/>
              <a:ext cx="3178209" cy="98488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课堂引入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猜一猜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50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0311" y="2382546"/>
            <a:ext cx="75200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当阿里巴巴的仓库打开以后？</a:t>
            </a:r>
            <a:endParaRPr lang="zh-CN" altLang="en-US" sz="4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93043" y="696431"/>
            <a:ext cx="869453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带着问题看视频：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873682" y="3870251"/>
            <a:ext cx="6607192" cy="2268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、视频中的货物是如何分拣的？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、货物分拣使用了哪些装置？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099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9" y="1628800"/>
            <a:ext cx="4740606" cy="251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46" y="3771174"/>
            <a:ext cx="4791615" cy="25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4975" y="4455472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5748" y="29627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感应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装置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0500" y="587119"/>
            <a:ext cx="4710091" cy="520091"/>
            <a:chOff x="-12700" y="587118"/>
            <a:chExt cx="4574650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9" y="600941"/>
              <a:ext cx="3965601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应用认识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智慧仓库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70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60" y="2275368"/>
            <a:ext cx="3691591" cy="195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44344" y="464208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感应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装置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10502" y="354721"/>
            <a:ext cx="4901479" cy="984885"/>
            <a:chOff x="-12700" y="354720"/>
            <a:chExt cx="3985241" cy="984885"/>
          </a:xfrm>
        </p:grpSpPr>
        <p:sp>
          <p:nvSpPr>
            <p:cNvPr id="8" name="文本框 14"/>
            <p:cNvSpPr txBox="1"/>
            <p:nvPr/>
          </p:nvSpPr>
          <p:spPr>
            <a:xfrm>
              <a:off x="596348" y="354720"/>
              <a:ext cx="3376193" cy="98488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应用认识</a:t>
              </a: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智慧仓库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08" y="2272800"/>
            <a:ext cx="3696440" cy="19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41665" y="460584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人体传感器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0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91738" y="1431032"/>
            <a:ext cx="8568531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感受被测量，并按一定的规律转换成可用输出信号的器件或装置。传感器一般由敏感元件、转换元件、信号调节电路、辅助电源四部分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敏感元件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在特定环境中感知现实世界中的各种被测量，如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压力、温度、湿度、光强、声音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25"/>
          <a:stretch/>
        </p:blipFill>
        <p:spPr bwMode="auto">
          <a:xfrm>
            <a:off x="568289" y="3706775"/>
            <a:ext cx="4197542" cy="24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9658" y="619723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温度传感器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10500" y="587119"/>
            <a:ext cx="4353374" cy="520091"/>
            <a:chOff x="-12700" y="587118"/>
            <a:chExt cx="5265183" cy="520091"/>
          </a:xfrm>
        </p:grpSpPr>
        <p:sp>
          <p:nvSpPr>
            <p:cNvPr id="8" name="文本框 14"/>
            <p:cNvSpPr txBox="1"/>
            <p:nvPr/>
          </p:nvSpPr>
          <p:spPr>
            <a:xfrm>
              <a:off x="596348" y="600941"/>
              <a:ext cx="4656135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传感器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9"/>
          <a:stretch/>
        </p:blipFill>
        <p:spPr bwMode="auto">
          <a:xfrm>
            <a:off x="5652024" y="3765674"/>
            <a:ext cx="3763397" cy="232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21188" y="619723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流量传感器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898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94819" y="2521256"/>
            <a:ext cx="4683645" cy="366832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zh-CN" b="1" dirty="0" smtClean="0">
                <a:solidFill>
                  <a:schemeClr val="bg1"/>
                </a:solidFill>
                <a:latin typeface="+mn-ea"/>
              </a:rPr>
              <a:t>热</a:t>
            </a:r>
            <a:r>
              <a:rPr lang="zh-CN" altLang="zh-CN" b="1" dirty="0">
                <a:solidFill>
                  <a:schemeClr val="bg1"/>
                </a:solidFill>
                <a:latin typeface="+mn-ea"/>
              </a:rPr>
              <a:t>释电红外传感器是一种新型敏感元件</a:t>
            </a:r>
            <a:r>
              <a:rPr lang="zh-CN" altLang="zh-CN" b="1" dirty="0" smtClean="0">
                <a:solidFill>
                  <a:schemeClr val="bg1"/>
                </a:solidFill>
                <a:latin typeface="+mn-ea"/>
              </a:rPr>
              <a:t>，它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能以非接触方式检测出来自人体发出的红外辐射</a:t>
            </a:r>
            <a:r>
              <a:rPr lang="zh-CN" altLang="zh-CN" b="1" dirty="0">
                <a:solidFill>
                  <a:schemeClr val="bg1"/>
                </a:solidFill>
                <a:latin typeface="+mn-ea"/>
              </a:rPr>
              <a:t>，将其转化成电信号输出，并可有效抑制人体辐射波长以外的外干扰辐射，如阳光、灯光、反射光等。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51" y="2276872"/>
            <a:ext cx="3572272" cy="324036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10501" y="587119"/>
            <a:ext cx="5733599" cy="520091"/>
            <a:chOff x="-12700" y="587118"/>
            <a:chExt cx="6934494" cy="520091"/>
          </a:xfrm>
        </p:grpSpPr>
        <p:sp>
          <p:nvSpPr>
            <p:cNvPr id="10" name="文本框 14"/>
            <p:cNvSpPr txBox="1"/>
            <p:nvPr/>
          </p:nvSpPr>
          <p:spPr>
            <a:xfrm>
              <a:off x="596347" y="600941"/>
              <a:ext cx="632544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人体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红外传感器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53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9" y="1628802"/>
            <a:ext cx="3779837" cy="377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77" y="2276874"/>
            <a:ext cx="3984485" cy="27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5369" y="5733258"/>
            <a:ext cx="288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软件：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ArduinoIDE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535" y="5733257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硬件：各种传感器元器件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0501" y="587119"/>
            <a:ext cx="6879134" cy="520091"/>
            <a:chOff x="-12700" y="587118"/>
            <a:chExt cx="8319960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6" y="600941"/>
              <a:ext cx="7710914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 </a:t>
              </a:r>
              <a:r>
                <a:rPr lang="en-US" altLang="zh-CN" sz="3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Arduino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传感器套件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5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565326" y="2087769"/>
            <a:ext cx="7075446" cy="2887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当人员接近（在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米之内）人体热释电红外传感器时，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灯（白）点亮，当人员远离（在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米之外）该传感器时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灯（白）熄灭。这一效果与楼道人体感应灯功能相拟，当楼道有人员经过时，人体红外传感器感受与识别出人的存在，则楼道灯自动开启，当人离开时熄灭，这样不仅方便路人行走，而且起到了节能的功效。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-10501" y="587119"/>
            <a:ext cx="6879134" cy="520091"/>
            <a:chOff x="-12700" y="587118"/>
            <a:chExt cx="8319960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7" y="600941"/>
              <a:ext cx="7710913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本课任务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制作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人体红外传感器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1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442</Words>
  <Application>Microsoft Office PowerPoint</Application>
  <PresentationFormat>自定义</PresentationFormat>
  <Paragraphs>46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King</cp:lastModifiedBy>
  <cp:revision>450</cp:revision>
  <dcterms:created xsi:type="dcterms:W3CDTF">2015-03-19T06:14:36Z</dcterms:created>
  <dcterms:modified xsi:type="dcterms:W3CDTF">2017-04-28T06:43:20Z</dcterms:modified>
</cp:coreProperties>
</file>